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notesMasterIdLst>
    <p:notesMasterId r:id="rId13"/>
  </p:notesMasterIdLst>
  <p:sldIdLst>
    <p:sldId id="259" r:id="rId2"/>
    <p:sldId id="261" r:id="rId3"/>
    <p:sldId id="263" r:id="rId4"/>
    <p:sldId id="267" r:id="rId5"/>
    <p:sldId id="265" r:id="rId6"/>
    <p:sldId id="266" r:id="rId7"/>
    <p:sldId id="260" r:id="rId8"/>
    <p:sldId id="271" r:id="rId9"/>
    <p:sldId id="268" r:id="rId10"/>
    <p:sldId id="272" r:id="rId11"/>
    <p:sldId id="269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436F"/>
    <a:srgbClr val="EAEEFA"/>
    <a:srgbClr val="00B0F0"/>
    <a:srgbClr val="548235"/>
    <a:srgbClr val="C00000"/>
    <a:srgbClr val="FFD966"/>
    <a:srgbClr val="FF3737"/>
    <a:srgbClr val="2E75B6"/>
    <a:srgbClr val="A9D18E"/>
    <a:srgbClr val="89E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24" autoAdjust="0"/>
    <p:restoredTop sz="94660"/>
  </p:normalViewPr>
  <p:slideViewPr>
    <p:cSldViewPr snapToGrid="0" snapToObjects="1">
      <p:cViewPr>
        <p:scale>
          <a:sx n="122" d="100"/>
          <a:sy n="122" d="100"/>
        </p:scale>
        <p:origin x="-348" y="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2A4A57-C707-40D1-9A50-DFC3417A65E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4CD6D-B462-4623-9E47-0BE0DFDC51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117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794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67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5911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823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028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602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172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521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1175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953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850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E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077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/>
          <p:cNvCxnSpPr/>
          <p:nvPr/>
        </p:nvCxnSpPr>
        <p:spPr>
          <a:xfrm>
            <a:off x="4324692" y="3982516"/>
            <a:ext cx="36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589055" y="2935781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2942489" y="2352929"/>
            <a:ext cx="6364406" cy="735842"/>
          </a:xfrm>
          <a:prstGeom prst="rect">
            <a:avLst/>
          </a:prstGeom>
          <a:solidFill>
            <a:srgbClr val="EAEEFA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온도 알려주는 </a:t>
            </a:r>
            <a:r>
              <a:rPr lang="en-US" altLang="ko-KR" sz="3200" b="1" dirty="0">
                <a:solidFill>
                  <a:srgbClr val="C00000"/>
                </a:solidFill>
              </a:rPr>
              <a:t>L</a:t>
            </a:r>
            <a:r>
              <a:rPr lang="en-US" altLang="ko-KR" sz="3200" b="1" dirty="0">
                <a:solidFill>
                  <a:schemeClr val="accent6"/>
                </a:solidFill>
              </a:rPr>
              <a:t>E</a:t>
            </a:r>
            <a:r>
              <a:rPr lang="en-US" altLang="ko-KR" sz="3200" b="1" dirty="0">
                <a:solidFill>
                  <a:schemeClr val="accent1"/>
                </a:solidFill>
              </a:rPr>
              <a:t>D</a:t>
            </a:r>
            <a:endParaRPr lang="ko-KR" altLang="en-US" sz="3200" b="1" dirty="0">
              <a:solidFill>
                <a:schemeClr val="accent1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072966" y="3978812"/>
            <a:ext cx="2103461" cy="1077218"/>
          </a:xfrm>
          <a:prstGeom prst="rect">
            <a:avLst/>
          </a:prstGeom>
          <a:solidFill>
            <a:srgbClr val="03436F"/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1600" b="1" dirty="0">
                <a:solidFill>
                  <a:prstClr val="white"/>
                </a:solidFill>
              </a:rPr>
              <a:t>컴퓨터공학과 </a:t>
            </a:r>
            <a:r>
              <a:rPr lang="ko-KR" altLang="en-US" sz="1600" b="1" dirty="0" err="1">
                <a:solidFill>
                  <a:prstClr val="white"/>
                </a:solidFill>
              </a:rPr>
              <a:t>우제현</a:t>
            </a:r>
            <a:endParaRPr lang="en-US" altLang="ko-KR" sz="16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600" b="1" dirty="0">
                <a:solidFill>
                  <a:prstClr val="white"/>
                </a:solidFill>
              </a:rPr>
              <a:t>컴퓨터공학과 김재경</a:t>
            </a:r>
            <a:endParaRPr lang="en-US" altLang="ko-KR" sz="16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600" b="1" dirty="0">
                <a:solidFill>
                  <a:prstClr val="white"/>
                </a:solidFill>
              </a:rPr>
              <a:t>컴퓨터공학과 </a:t>
            </a:r>
            <a:r>
              <a:rPr lang="ko-KR" altLang="en-US" sz="1600" b="1" dirty="0" err="1">
                <a:solidFill>
                  <a:prstClr val="white"/>
                </a:solidFill>
              </a:rPr>
              <a:t>박준범</a:t>
            </a:r>
            <a:endParaRPr lang="en-US" altLang="ko-KR" sz="1600" b="1" dirty="0">
              <a:solidFill>
                <a:prstClr val="white"/>
              </a:solidFill>
            </a:endParaRPr>
          </a:p>
          <a:p>
            <a:pPr algn="ctr"/>
            <a:r>
              <a:rPr lang="ko-KR" altLang="en-US" sz="1600" b="1" dirty="0">
                <a:solidFill>
                  <a:prstClr val="white"/>
                </a:solidFill>
              </a:rPr>
              <a:t>컴퓨터공학과 </a:t>
            </a:r>
            <a:r>
              <a:rPr lang="ko-KR" altLang="en-US" sz="1600" b="1" dirty="0" err="1">
                <a:solidFill>
                  <a:prstClr val="white"/>
                </a:solidFill>
              </a:rPr>
              <a:t>추승범</a:t>
            </a:r>
            <a:endParaRPr lang="ko-KR" altLang="en-US" sz="16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336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:p14="http://schemas.microsoft.com/office/powerpoint/2010/main" xmlns="" id="{0AADF96A-61B6-4D8B-9E30-D004C565F7FD}"/>
              </a:ext>
            </a:extLst>
          </p:cNvPr>
          <p:cNvSpPr txBox="1"/>
          <p:nvPr/>
        </p:nvSpPr>
        <p:spPr>
          <a:xfrm>
            <a:off x="5231130" y="56896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>
                <a:solidFill>
                  <a:schemeClr val="accent1">
                    <a:lumMod val="50000"/>
                  </a:schemeClr>
                </a:solidFill>
              </a:rPr>
              <a:t>완성품</a:t>
            </a:r>
            <a:endParaRPr lang="ko-KR" altLang="en-US" dirty="0"/>
          </a:p>
        </p:txBody>
      </p:sp>
      <p:sp>
        <p:nvSpPr>
          <p:cNvPr id="14" name="순서도: 처리 13">
            <a:extLst>
              <a:ext uri="{FF2B5EF4-FFF2-40B4-BE49-F238E27FC236}">
                <a16:creationId xmlns:a16="http://schemas.microsoft.com/office/drawing/2014/main" xmlns:p14="http://schemas.microsoft.com/office/powerpoint/2010/main" xmlns="" id="{D0F26A1A-0B27-4593-B6FA-C6A08D62F35E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:p14="http://schemas.microsoft.com/office/powerpoint/2010/main" xmlns="" id="{6E93FC23-16BE-4506-8B40-3815A4BE4013}"/>
              </a:ext>
            </a:extLst>
          </p:cNvPr>
          <p:cNvSpPr txBox="1"/>
          <p:nvPr/>
        </p:nvSpPr>
        <p:spPr>
          <a:xfrm>
            <a:off x="3506470" y="10414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완성품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:p14="http://schemas.microsoft.com/office/powerpoint/2010/main" xmlns="" id="{FE00F822-797D-49F3-BC90-D1218020196A}"/>
              </a:ext>
            </a:extLst>
          </p:cNvPr>
          <p:cNvSpPr txBox="1"/>
          <p:nvPr/>
        </p:nvSpPr>
        <p:spPr>
          <a:xfrm>
            <a:off x="5038090" y="610235"/>
            <a:ext cx="517842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</a:rPr>
              <a:t>완성품 사용결과</a:t>
            </a:r>
          </a:p>
        </p:txBody>
      </p:sp>
      <p:sp>
        <p:nvSpPr>
          <p:cNvPr id="2" name="직사각형 1"/>
          <p:cNvSpPr>
            <a:spLocks/>
          </p:cNvSpPr>
          <p:nvPr/>
        </p:nvSpPr>
        <p:spPr>
          <a:xfrm>
            <a:off x="-2235200" y="-872490"/>
            <a:ext cx="1470660" cy="782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520~550일 때 사진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xmlns:p14="http://schemas.microsoft.com/office/powerpoint/2010/main" xmlns="" id="{245EA03E-2911-4B49-A8F9-65E1A25E669F}"/>
              </a:ext>
            </a:extLst>
          </p:cNvPr>
          <p:cNvSpPr/>
          <p:nvPr/>
        </p:nvSpPr>
        <p:spPr>
          <a:xfrm>
            <a:off x="3500755" y="3021965"/>
            <a:ext cx="932815" cy="1343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>
            <a:spLocks/>
          </p:cNvSpPr>
          <p:nvPr/>
        </p:nvSpPr>
        <p:spPr>
          <a:xfrm>
            <a:off x="0" y="-1654810"/>
            <a:ext cx="2052955" cy="782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550~570 일 때 사진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xmlns:p14="http://schemas.microsoft.com/office/powerpoint/2010/main" xmlns="" id="{9566728E-705F-4551-929D-AE57BE5A1CDF}"/>
              </a:ext>
            </a:extLst>
          </p:cNvPr>
          <p:cNvSpPr/>
          <p:nvPr/>
        </p:nvSpPr>
        <p:spPr>
          <a:xfrm>
            <a:off x="7730490" y="3021965"/>
            <a:ext cx="932815" cy="1343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Picture 25" descr="/storage/emulated/0/.polaris_temp/fImage567403242570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79" y="1753870"/>
            <a:ext cx="2778125" cy="3947795"/>
          </a:xfrm>
          <a:prstGeom prst="rect">
            <a:avLst/>
          </a:prstGeom>
          <a:noFill/>
        </p:spPr>
      </p:pic>
      <p:pic>
        <p:nvPicPr>
          <p:cNvPr id="27" name="Picture 26" descr="/storage/emulated/0/.polaris_temp/fImage5529722438527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856" y="1753870"/>
            <a:ext cx="2726055" cy="3938904"/>
          </a:xfrm>
          <a:prstGeom prst="rect">
            <a:avLst/>
          </a:prstGeom>
          <a:noFill/>
        </p:spPr>
      </p:pic>
      <p:pic>
        <p:nvPicPr>
          <p:cNvPr id="28" name="Picture 27" descr="/storage/emulated/0/.polaris_temp/fImage627037245117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190" y="1720215"/>
            <a:ext cx="2801620" cy="39382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49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055" y="427040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055" y="6637347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2B981BF-0F6B-4397-A79C-CAEEECF6262D}"/>
              </a:ext>
            </a:extLst>
          </p:cNvPr>
          <p:cNvSpPr txBox="1"/>
          <p:nvPr/>
        </p:nvSpPr>
        <p:spPr>
          <a:xfrm>
            <a:off x="3620278" y="2828835"/>
            <a:ext cx="9321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rgbClr val="03436F"/>
                </a:solidFill>
              </a:rPr>
              <a:t>Thank you </a:t>
            </a:r>
            <a:endParaRPr lang="ko-KR" altLang="en-US" sz="7200" dirty="0">
              <a:solidFill>
                <a:srgbClr val="03436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735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055" y="427040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055" y="6637347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원호 19"/>
          <p:cNvSpPr/>
          <p:nvPr/>
        </p:nvSpPr>
        <p:spPr>
          <a:xfrm>
            <a:off x="555173" y="1698173"/>
            <a:ext cx="4020458" cy="4020458"/>
          </a:xfrm>
          <a:prstGeom prst="arc">
            <a:avLst>
              <a:gd name="adj1" fmla="val 14128453"/>
              <a:gd name="adj2" fmla="val 7711014"/>
            </a:avLst>
          </a:prstGeom>
          <a:ln>
            <a:solidFill>
              <a:srgbClr val="03436F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927538" y="2812573"/>
            <a:ext cx="3275728" cy="81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온도 알려주는</a:t>
            </a:r>
          </a:p>
        </p:txBody>
      </p:sp>
      <p:cxnSp>
        <p:nvCxnSpPr>
          <p:cNvPr id="22" name="직선 연결선 21"/>
          <p:cNvCxnSpPr/>
          <p:nvPr/>
        </p:nvCxnSpPr>
        <p:spPr>
          <a:xfrm>
            <a:off x="4000910" y="2301633"/>
            <a:ext cx="2530999" cy="0"/>
          </a:xfrm>
          <a:prstGeom prst="line">
            <a:avLst/>
          </a:prstGeom>
          <a:ln>
            <a:solidFill>
              <a:srgbClr val="03436F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타원 25"/>
          <p:cNvSpPr/>
          <p:nvPr/>
        </p:nvSpPr>
        <p:spPr>
          <a:xfrm>
            <a:off x="6531909" y="1759587"/>
            <a:ext cx="1084091" cy="1084091"/>
          </a:xfrm>
          <a:prstGeom prst="ellipse">
            <a:avLst/>
          </a:prstGeom>
          <a:solidFill>
            <a:schemeClr val="bg1"/>
          </a:solidFill>
          <a:ln w="57150">
            <a:solidFill>
              <a:srgbClr val="034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구상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7826956" y="1837235"/>
            <a:ext cx="2530999" cy="743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구상 계기 및 융합 과정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cxnSp>
        <p:nvCxnSpPr>
          <p:cNvPr id="28" name="직선 연결선 27"/>
          <p:cNvCxnSpPr/>
          <p:nvPr/>
        </p:nvCxnSpPr>
        <p:spPr>
          <a:xfrm>
            <a:off x="4575631" y="3708403"/>
            <a:ext cx="2530999" cy="0"/>
          </a:xfrm>
          <a:prstGeom prst="line">
            <a:avLst/>
          </a:prstGeom>
          <a:ln>
            <a:solidFill>
              <a:srgbClr val="03436F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/>
          <p:cNvSpPr/>
          <p:nvPr/>
        </p:nvSpPr>
        <p:spPr>
          <a:xfrm>
            <a:off x="7106630" y="3166357"/>
            <a:ext cx="1084091" cy="1084091"/>
          </a:xfrm>
          <a:prstGeom prst="ellipse">
            <a:avLst/>
          </a:prstGeom>
          <a:solidFill>
            <a:schemeClr val="bg1"/>
          </a:solidFill>
          <a:ln w="57150">
            <a:solidFill>
              <a:srgbClr val="034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설계 및 </a:t>
            </a: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제작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8190721" y="2843678"/>
            <a:ext cx="3332456" cy="1712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사용부품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소개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아두이노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보드 설계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코딩 전 계획 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소스코드 코딩 및 문제점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4000910" y="5095385"/>
            <a:ext cx="2530999" cy="0"/>
          </a:xfrm>
          <a:prstGeom prst="line">
            <a:avLst/>
          </a:prstGeom>
          <a:ln>
            <a:solidFill>
              <a:srgbClr val="03436F"/>
            </a:solidFill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타원 31"/>
          <p:cNvSpPr/>
          <p:nvPr/>
        </p:nvSpPr>
        <p:spPr>
          <a:xfrm>
            <a:off x="6531909" y="4553339"/>
            <a:ext cx="1084091" cy="1084091"/>
          </a:xfrm>
          <a:prstGeom prst="ellipse">
            <a:avLst/>
          </a:prstGeom>
          <a:solidFill>
            <a:schemeClr val="bg1"/>
          </a:solidFill>
          <a:ln w="57150">
            <a:solidFill>
              <a:srgbClr val="034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7826956" y="4679041"/>
            <a:ext cx="3332456" cy="743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44546A">
                    <a:lumMod val="75000"/>
                  </a:srgbClr>
                </a:solidFill>
              </a:rPr>
              <a:t>CONTENTS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완성된 작품의 결과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0E30CEF-93D1-47E8-92CF-BCB430F27305}"/>
              </a:ext>
            </a:extLst>
          </p:cNvPr>
          <p:cNvSpPr txBox="1"/>
          <p:nvPr/>
        </p:nvSpPr>
        <p:spPr>
          <a:xfrm>
            <a:off x="6640437" y="4910717"/>
            <a:ext cx="138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완성품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115C3CF-F357-4C77-B003-92255439E348}"/>
              </a:ext>
            </a:extLst>
          </p:cNvPr>
          <p:cNvSpPr txBox="1"/>
          <p:nvPr/>
        </p:nvSpPr>
        <p:spPr>
          <a:xfrm>
            <a:off x="2042878" y="3628822"/>
            <a:ext cx="1758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C00000"/>
                </a:solidFill>
              </a:rPr>
              <a:t>L</a:t>
            </a:r>
            <a:r>
              <a:rPr lang="en-US" altLang="ko-KR" sz="3600" b="1" dirty="0">
                <a:solidFill>
                  <a:schemeClr val="accent6"/>
                </a:solidFill>
              </a:rPr>
              <a:t>E</a:t>
            </a:r>
            <a:r>
              <a:rPr lang="en-US" altLang="ko-KR" sz="3600" b="1" dirty="0">
                <a:solidFill>
                  <a:schemeClr val="accent1"/>
                </a:solidFill>
              </a:rPr>
              <a:t>D</a:t>
            </a:r>
            <a:endParaRPr lang="ko-KR" altLang="en-US" sz="3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97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055" y="427040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순서도: 처리 31">
            <a:extLst>
              <a:ext uri="{FF2B5EF4-FFF2-40B4-BE49-F238E27FC236}">
                <a16:creationId xmlns:a16="http://schemas.microsoft.com/office/drawing/2014/main" xmlns="" id="{2AD65531-9BFB-4A24-9CE2-EE5A9E84F03A}"/>
              </a:ext>
            </a:extLst>
          </p:cNvPr>
          <p:cNvSpPr/>
          <p:nvPr/>
        </p:nvSpPr>
        <p:spPr>
          <a:xfrm>
            <a:off x="4635251" y="0"/>
            <a:ext cx="3062738" cy="1126047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xmlns="" id="{0DC56C3E-57D5-4EE0-9958-67CE9FABAB9D}"/>
              </a:ext>
            </a:extLst>
          </p:cNvPr>
          <p:cNvSpPr/>
          <p:nvPr/>
        </p:nvSpPr>
        <p:spPr>
          <a:xfrm>
            <a:off x="5218137" y="3347376"/>
            <a:ext cx="1539551" cy="90564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5" name="직선 연결선 24"/>
          <p:cNvCxnSpPr/>
          <p:nvPr/>
        </p:nvCxnSpPr>
        <p:spPr>
          <a:xfrm>
            <a:off x="589055" y="6637347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30AECA0-876F-41AF-BA1F-B20992A73630}"/>
              </a:ext>
            </a:extLst>
          </p:cNvPr>
          <p:cNvSpPr txBox="1"/>
          <p:nvPr/>
        </p:nvSpPr>
        <p:spPr>
          <a:xfrm>
            <a:off x="5533053" y="146421"/>
            <a:ext cx="517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구상</a:t>
            </a:r>
            <a:r>
              <a:rPr lang="ko-KR" altLang="en-US" dirty="0"/>
              <a:t> 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54E54B96-E8D3-49FB-83EE-4A642DFBC56F}"/>
              </a:ext>
            </a:extLst>
          </p:cNvPr>
          <p:cNvSpPr/>
          <p:nvPr/>
        </p:nvSpPr>
        <p:spPr>
          <a:xfrm>
            <a:off x="475860" y="2547257"/>
            <a:ext cx="4040155" cy="94239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RGB LED </a:t>
            </a:r>
            <a:r>
              <a:rPr lang="ko-KR" altLang="en-US" dirty="0"/>
              <a:t>리모컨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xmlns="" id="{A0E73BC6-93AA-4118-B8F7-BBF81358FB82}"/>
              </a:ext>
            </a:extLst>
          </p:cNvPr>
          <p:cNvSpPr/>
          <p:nvPr/>
        </p:nvSpPr>
        <p:spPr>
          <a:xfrm>
            <a:off x="475860" y="4110747"/>
            <a:ext cx="4040155" cy="94239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아두이노와</a:t>
            </a:r>
            <a:r>
              <a:rPr lang="ko-KR" altLang="en-US" dirty="0"/>
              <a:t> </a:t>
            </a:r>
            <a:r>
              <a:rPr lang="ko-KR" altLang="en-US" dirty="0" err="1"/>
              <a:t>앱인벤터를</a:t>
            </a:r>
            <a:r>
              <a:rPr lang="ko-KR" altLang="en-US" dirty="0"/>
              <a:t> 사용하여 </a:t>
            </a:r>
            <a:endParaRPr lang="en-US" altLang="ko-KR" dirty="0"/>
          </a:p>
          <a:p>
            <a:pPr algn="ctr"/>
            <a:r>
              <a:rPr lang="ko-KR" altLang="en-US" dirty="0"/>
              <a:t>날씨 나타내기</a:t>
            </a:r>
          </a:p>
        </p:txBody>
      </p:sp>
      <p:sp>
        <p:nvSpPr>
          <p:cNvPr id="10" name="곱하기 기호 9">
            <a:extLst>
              <a:ext uri="{FF2B5EF4-FFF2-40B4-BE49-F238E27FC236}">
                <a16:creationId xmlns:a16="http://schemas.microsoft.com/office/drawing/2014/main" xmlns="" id="{51461E9E-2464-4F67-BF5F-DD734F1A521B}"/>
              </a:ext>
            </a:extLst>
          </p:cNvPr>
          <p:cNvSpPr/>
          <p:nvPr/>
        </p:nvSpPr>
        <p:spPr>
          <a:xfrm rot="2669799">
            <a:off x="2250702" y="3554964"/>
            <a:ext cx="490469" cy="490469"/>
          </a:xfrm>
          <a:prstGeom prst="mathMultiply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49E8552-CE3B-4E6A-867B-2E93C6761D74}"/>
              </a:ext>
            </a:extLst>
          </p:cNvPr>
          <p:cNvSpPr txBox="1"/>
          <p:nvPr/>
        </p:nvSpPr>
        <p:spPr>
          <a:xfrm>
            <a:off x="5326224" y="3574739"/>
            <a:ext cx="1539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accent1">
                    <a:lumMod val="50000"/>
                  </a:schemeClr>
                </a:solidFill>
              </a:rPr>
              <a:t>Result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1" name="육각형 20">
            <a:extLst>
              <a:ext uri="{FF2B5EF4-FFF2-40B4-BE49-F238E27FC236}">
                <a16:creationId xmlns:a16="http://schemas.microsoft.com/office/drawing/2014/main" xmlns="" id="{F493282A-6DD1-4EBC-B1DF-967DBC543A3C}"/>
              </a:ext>
            </a:extLst>
          </p:cNvPr>
          <p:cNvSpPr/>
          <p:nvPr/>
        </p:nvSpPr>
        <p:spPr>
          <a:xfrm>
            <a:off x="7445828" y="2468565"/>
            <a:ext cx="2998106" cy="2584574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날씨 나타내는 </a:t>
            </a:r>
            <a:r>
              <a:rPr lang="en-US" altLang="ko-KR" dirty="0"/>
              <a:t>RGB LED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9812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8" grpId="0" animBg="1"/>
      <p:bldP spid="24" grpId="0" animBg="1"/>
      <p:bldP spid="10" grpId="0" animBg="1"/>
      <p:bldP spid="11" grpId="0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/storage/emulated/0/.polaris_temp/image1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270" y="1772285"/>
            <a:ext cx="2176780" cy="2136775"/>
          </a:xfrm>
          <a:prstGeom prst="rect">
            <a:avLst/>
          </a:prstGeom>
          <a:noFill/>
        </p:spPr>
      </p:pic>
      <p:pic>
        <p:nvPicPr>
          <p:cNvPr id="2052" name="Picture 4" descr="/storage/emulated/0/.polaris_temp/image2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905" y="4454525"/>
            <a:ext cx="2159635" cy="1831975"/>
          </a:xfrm>
          <a:prstGeom prst="rect">
            <a:avLst/>
          </a:prstGeom>
          <a:noFill/>
        </p:spPr>
      </p:pic>
      <p:pic>
        <p:nvPicPr>
          <p:cNvPr id="2054" name="Picture 6" descr="/storage/emulated/0/.polaris_temp/image3.jpe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6560" y="1552575"/>
            <a:ext cx="3547110" cy="2575560"/>
          </a:xfrm>
          <a:prstGeom prst="rect">
            <a:avLst/>
          </a:prstGeom>
          <a:noFill/>
        </p:spPr>
      </p:pic>
      <p:sp>
        <p:nvSpPr>
          <p:cNvPr id="10" name="순서도: 처리 9">
            <a:extLst>
              <a:ext uri="{FF2B5EF4-FFF2-40B4-BE49-F238E27FC236}">
                <a16:creationId xmlns:a16="http://schemas.microsoft.com/office/drawing/2014/main" xmlns:p14="http://schemas.microsoft.com/office/powerpoint/2010/main" xmlns="" id="{DDF91C50-819D-4264-A5DC-E2B1792EBB3C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:p14="http://schemas.microsoft.com/office/powerpoint/2010/main" xmlns="" id="{AFFEE8EC-F1BA-441D-8C63-10240A608182}"/>
              </a:ext>
            </a:extLst>
          </p:cNvPr>
          <p:cNvSpPr txBox="1"/>
          <p:nvPr/>
        </p:nvSpPr>
        <p:spPr>
          <a:xfrm>
            <a:off x="4826000" y="6985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설계 및 제작</a:t>
            </a:r>
            <a:r>
              <a:rPr lang="ko-KR" alt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:p14="http://schemas.microsoft.com/office/powerpoint/2010/main" xmlns="" id="{75A29C06-8E83-4486-BBD5-5E68DD0B5700}"/>
              </a:ext>
            </a:extLst>
          </p:cNvPr>
          <p:cNvSpPr txBox="1"/>
          <p:nvPr/>
        </p:nvSpPr>
        <p:spPr>
          <a:xfrm>
            <a:off x="5525135" y="593725"/>
            <a:ext cx="5178425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</a:rPr>
              <a:t>사용부품</a:t>
            </a:r>
          </a:p>
        </p:txBody>
      </p:sp>
      <p:pic>
        <p:nvPicPr>
          <p:cNvPr id="2055" name="Picture 2054" descr="/storage/emulated/0/.polaris_temp/fImage750382291406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0850" y="4300855"/>
            <a:ext cx="2944495" cy="1813560"/>
          </a:xfrm>
          <a:prstGeom prst="rect">
            <a:avLst/>
          </a:prstGeom>
          <a:noFill/>
        </p:spPr>
      </p:pic>
      <p:pic>
        <p:nvPicPr>
          <p:cNvPr id="2056" name="Picture 2055" descr="/storage/emulated/0/.polaris_temp/fImage457342302185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545" y="4291965"/>
            <a:ext cx="3549015" cy="2143760"/>
          </a:xfrm>
          <a:prstGeom prst="rect">
            <a:avLst/>
          </a:prstGeom>
          <a:noFill/>
        </p:spPr>
      </p:pic>
      <p:pic>
        <p:nvPicPr>
          <p:cNvPr id="2057" name="Picture 2056" descr="/storage/emulated/0/.polaris_temp/fImage371362318324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059" y="1849120"/>
            <a:ext cx="2381885" cy="20643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95146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순서도: 처리 11">
            <a:extLst>
              <a:ext uri="{FF2B5EF4-FFF2-40B4-BE49-F238E27FC236}">
                <a16:creationId xmlns:a16="http://schemas.microsoft.com/office/drawing/2014/main" xmlns:p14="http://schemas.microsoft.com/office/powerpoint/2010/main" xmlns="" id="{5E8A12D2-0893-4A4F-8B0B-8A3F5E404184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:p14="http://schemas.microsoft.com/office/powerpoint/2010/main" xmlns="" id="{B2104F1E-FB06-4C3B-A77A-0AD1F50354AE}"/>
              </a:ext>
            </a:extLst>
          </p:cNvPr>
          <p:cNvSpPr txBox="1"/>
          <p:nvPr/>
        </p:nvSpPr>
        <p:spPr>
          <a:xfrm>
            <a:off x="4799330" y="10414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설계 및 제작</a:t>
            </a:r>
            <a:r>
              <a:rPr lang="ko-KR" altLang="en-US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:p14="http://schemas.microsoft.com/office/powerpoint/2010/main" xmlns="" id="{B64E5BE1-3C56-42AA-BD5D-AB1121E4D2ED}"/>
              </a:ext>
            </a:extLst>
          </p:cNvPr>
          <p:cNvSpPr txBox="1"/>
          <p:nvPr/>
        </p:nvSpPr>
        <p:spPr>
          <a:xfrm>
            <a:off x="4980305" y="626745"/>
            <a:ext cx="517842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accent1">
                    <a:lumMod val="75000"/>
                  </a:schemeClr>
                </a:solidFill>
              </a:rPr>
              <a:t>아두이노</a:t>
            </a:r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</a:rPr>
              <a:t> 보드 설계</a:t>
            </a:r>
          </a:p>
        </p:txBody>
      </p:sp>
      <p:pic>
        <p:nvPicPr>
          <p:cNvPr id="26" name="Picture 25" descr="/storage/emulated/0/.polaris_temp/fImage75506227936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135" y="1470660"/>
            <a:ext cx="5528945" cy="4669790"/>
          </a:xfrm>
          <a:prstGeom prst="rect">
            <a:avLst/>
          </a:prstGeom>
          <a:noFill/>
        </p:spPr>
      </p:pic>
      <p:pic>
        <p:nvPicPr>
          <p:cNvPr id="27" name="Picture 26" descr="/storage/emulated/0/.polaris_temp/fImage3398500228923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15" y="1470660"/>
            <a:ext cx="5125085" cy="47726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7195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순서도: 대체 처리 2">
            <a:extLst>
              <a:ext uri="{FF2B5EF4-FFF2-40B4-BE49-F238E27FC236}">
                <a16:creationId xmlns:a16="http://schemas.microsoft.com/office/drawing/2014/main" xmlns:p14="http://schemas.microsoft.com/office/powerpoint/2010/main" xmlns="" id="{78EB50A4-A63C-4FBA-A912-11994692EBD6}"/>
              </a:ext>
            </a:extLst>
          </p:cNvPr>
          <p:cNvSpPr/>
          <p:nvPr/>
        </p:nvSpPr>
        <p:spPr>
          <a:xfrm>
            <a:off x="589280" y="2252980"/>
            <a:ext cx="4331970" cy="810895"/>
          </a:xfrm>
          <a:prstGeom prst="flowChartAlternateProces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r>
              <a:rPr lang="ko-KR" altLang="en-US" dirty="0" err="1"/>
              <a:t>아두이노</a:t>
            </a:r>
            <a:r>
              <a:rPr lang="ko-KR" altLang="en-US" dirty="0"/>
              <a:t> 스케치에서 온도 값이</a:t>
            </a:r>
            <a:endParaRPr lang="en-US" altLang="ko-KR" dirty="0"/>
          </a:p>
          <a:p>
            <a:pPr algn="ctr"/>
            <a:r>
              <a:rPr lang="ko-KR" altLang="en-US" dirty="0"/>
              <a:t> 섭씨</a:t>
            </a:r>
            <a:r>
              <a:rPr lang="en-US" altLang="ko-KR" dirty="0"/>
              <a:t>(℃)</a:t>
            </a:r>
            <a:r>
              <a:rPr lang="ko-KR" altLang="en-US" dirty="0"/>
              <a:t> 로 표현되지 않음</a:t>
            </a:r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9" name="순서도: 대체 처리 8">
            <a:extLst>
              <a:ext uri="{FF2B5EF4-FFF2-40B4-BE49-F238E27FC236}">
                <a16:creationId xmlns:a16="http://schemas.microsoft.com/office/drawing/2014/main" xmlns:p14="http://schemas.microsoft.com/office/powerpoint/2010/main" xmlns="" id="{47F890E2-EF62-41A8-A3ED-BF1DD45DEA46}"/>
              </a:ext>
            </a:extLst>
          </p:cNvPr>
          <p:cNvSpPr/>
          <p:nvPr/>
        </p:nvSpPr>
        <p:spPr>
          <a:xfrm>
            <a:off x="589280" y="4399280"/>
            <a:ext cx="4331970" cy="810895"/>
          </a:xfrm>
          <a:prstGeom prst="flowChartAlternateProces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날씨 나타내는 </a:t>
            </a:r>
            <a:r>
              <a:rPr lang="en-US" altLang="ko-KR" dirty="0"/>
              <a:t>LED</a:t>
            </a:r>
            <a:r>
              <a:rPr lang="ko-KR" altLang="en-US" dirty="0"/>
              <a:t>에서 </a:t>
            </a:r>
            <a:endParaRPr lang="en-US" altLang="ko-KR" dirty="0"/>
          </a:p>
          <a:p>
            <a:pPr algn="ctr"/>
            <a:r>
              <a:rPr lang="ko-KR" altLang="en-US" dirty="0"/>
              <a:t>온도를 알려주는 </a:t>
            </a:r>
            <a:r>
              <a:rPr lang="en-US" altLang="ko-KR" dirty="0"/>
              <a:t>LED</a:t>
            </a:r>
            <a:r>
              <a:rPr lang="ko-KR" altLang="en-US" dirty="0"/>
              <a:t>로 변경 </a:t>
            </a:r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xmlns:p14="http://schemas.microsoft.com/office/powerpoint/2010/main" xmlns="" id="{95C2C54D-FF0F-4FDE-9C08-05FE21A118C9}"/>
              </a:ext>
            </a:extLst>
          </p:cNvPr>
          <p:cNvSpPr/>
          <p:nvPr/>
        </p:nvSpPr>
        <p:spPr>
          <a:xfrm>
            <a:off x="2335530" y="3200400"/>
            <a:ext cx="838835" cy="106172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순서도: 처리 11">
            <a:extLst>
              <a:ext uri="{FF2B5EF4-FFF2-40B4-BE49-F238E27FC236}">
                <a16:creationId xmlns:a16="http://schemas.microsoft.com/office/drawing/2014/main" xmlns:p14="http://schemas.microsoft.com/office/powerpoint/2010/main" xmlns="" id="{4B5A7336-4133-4D44-99B1-C7895A7F1EFD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:p14="http://schemas.microsoft.com/office/powerpoint/2010/main" xmlns="" id="{F4D5E0FA-9DAE-4B27-B8BA-0DD617B3E2C1}"/>
              </a:ext>
            </a:extLst>
          </p:cNvPr>
          <p:cNvSpPr txBox="1"/>
          <p:nvPr/>
        </p:nvSpPr>
        <p:spPr>
          <a:xfrm>
            <a:off x="4758690" y="130175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설계 및 제작</a:t>
            </a:r>
            <a:r>
              <a:rPr lang="ko-KR" altLang="en-US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:p14="http://schemas.microsoft.com/office/powerpoint/2010/main" xmlns="" id="{DE77E09B-4430-4C06-BEC7-B46AD5D754FA}"/>
              </a:ext>
            </a:extLst>
          </p:cNvPr>
          <p:cNvSpPr txBox="1"/>
          <p:nvPr/>
        </p:nvSpPr>
        <p:spPr>
          <a:xfrm>
            <a:off x="5812155" y="622300"/>
            <a:ext cx="517842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</a:rPr>
              <a:t>문제점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:p14="http://schemas.microsoft.com/office/powerpoint/2010/main" xmlns="" id="{12945A1E-135C-40FC-B1C2-24E6D51C8A8E}"/>
              </a:ext>
            </a:extLst>
          </p:cNvPr>
          <p:cNvSpPr txBox="1"/>
          <p:nvPr/>
        </p:nvSpPr>
        <p:spPr>
          <a:xfrm>
            <a:off x="1062990" y="1324610"/>
            <a:ext cx="3334385" cy="70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accent1">
                    <a:lumMod val="50000"/>
                  </a:schemeClr>
                </a:solidFill>
              </a:rPr>
              <a:t>온도센서가 제대로 작동하는지 실험한 결과 </a:t>
            </a:r>
          </a:p>
        </p:txBody>
      </p:sp>
      <p:pic>
        <p:nvPicPr>
          <p:cNvPr id="26" name="Picture 25" descr="/storage/emulated/0/.polaris_temp/fImage166865232254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320" y="1559560"/>
            <a:ext cx="5260340" cy="47180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9011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2" animBg="1"/>
      <p:bldP spid="6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873342" y="439301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순서도: 처리 2">
            <a:extLst>
              <a:ext uri="{FF2B5EF4-FFF2-40B4-BE49-F238E27FC236}">
                <a16:creationId xmlns:a16="http://schemas.microsoft.com/office/drawing/2014/main" xmlns="" id="{B8D79331-0275-4076-996A-ABF4E98D8281}"/>
              </a:ext>
            </a:extLst>
          </p:cNvPr>
          <p:cNvSpPr/>
          <p:nvPr/>
        </p:nvSpPr>
        <p:spPr>
          <a:xfrm>
            <a:off x="4635251" y="0"/>
            <a:ext cx="3062738" cy="1126047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 rot="18976405" flipH="1">
            <a:off x="6940432" y="3182911"/>
            <a:ext cx="1167315" cy="2033973"/>
          </a:xfrm>
          <a:custGeom>
            <a:avLst/>
            <a:gdLst>
              <a:gd name="connsiteX0" fmla="*/ 0 w 1405411"/>
              <a:gd name="connsiteY0" fmla="*/ 0 h 2448840"/>
              <a:gd name="connsiteX1" fmla="*/ 1405411 w 1405411"/>
              <a:gd name="connsiteY1" fmla="*/ 0 h 2448840"/>
              <a:gd name="connsiteX2" fmla="*/ 1405411 w 1405411"/>
              <a:gd name="connsiteY2" fmla="*/ 92028 h 2448840"/>
              <a:gd name="connsiteX3" fmla="*/ 1398128 w 1405411"/>
              <a:gd name="connsiteY3" fmla="*/ 106849 h 2448840"/>
              <a:gd name="connsiteX4" fmla="*/ 1353564 w 1405411"/>
              <a:gd name="connsiteY4" fmla="*/ 2111632 h 2448840"/>
              <a:gd name="connsiteX5" fmla="*/ 1405411 w 1405411"/>
              <a:gd name="connsiteY5" fmla="*/ 2230172 h 2448840"/>
              <a:gd name="connsiteX6" fmla="*/ 1405411 w 1405411"/>
              <a:gd name="connsiteY6" fmla="*/ 2448840 h 2448840"/>
              <a:gd name="connsiteX7" fmla="*/ 0 w 1405411"/>
              <a:gd name="connsiteY7" fmla="*/ 2448840 h 2448840"/>
              <a:gd name="connsiteX8" fmla="*/ 0 w 1405411"/>
              <a:gd name="connsiteY8" fmla="*/ 2229606 h 2448840"/>
              <a:gd name="connsiteX9" fmla="*/ 12613 w 1405411"/>
              <a:gd name="connsiteY9" fmla="*/ 2203940 h 2448840"/>
              <a:gd name="connsiteX10" fmla="*/ 57177 w 1405411"/>
              <a:gd name="connsiteY10" fmla="*/ 199158 h 2448840"/>
              <a:gd name="connsiteX11" fmla="*/ 0 w 1405411"/>
              <a:gd name="connsiteY11" fmla="*/ 68433 h 2448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5411" h="2448840">
                <a:moveTo>
                  <a:pt x="0" y="0"/>
                </a:moveTo>
                <a:lnTo>
                  <a:pt x="1405411" y="0"/>
                </a:lnTo>
                <a:lnTo>
                  <a:pt x="1405411" y="92028"/>
                </a:lnTo>
                <a:lnTo>
                  <a:pt x="1398128" y="106849"/>
                </a:lnTo>
                <a:cubicBezTo>
                  <a:pt x="1123802" y="742398"/>
                  <a:pt x="1107750" y="1464521"/>
                  <a:pt x="1353564" y="2111632"/>
                </a:cubicBezTo>
                <a:lnTo>
                  <a:pt x="1405411" y="2230172"/>
                </a:lnTo>
                <a:lnTo>
                  <a:pt x="1405411" y="2448840"/>
                </a:lnTo>
                <a:lnTo>
                  <a:pt x="0" y="2448840"/>
                </a:lnTo>
                <a:lnTo>
                  <a:pt x="0" y="2229606"/>
                </a:lnTo>
                <a:lnTo>
                  <a:pt x="12613" y="2203940"/>
                </a:lnTo>
                <a:cubicBezTo>
                  <a:pt x="286939" y="1568392"/>
                  <a:pt x="302991" y="846269"/>
                  <a:pt x="57177" y="199158"/>
                </a:cubicBezTo>
                <a:lnTo>
                  <a:pt x="0" y="68433"/>
                </a:lnTo>
                <a:close/>
              </a:path>
            </a:pathLst>
          </a:custGeom>
          <a:gradFill>
            <a:gsLst>
              <a:gs pos="64000">
                <a:srgbClr val="FFD966"/>
              </a:gs>
              <a:gs pos="27000">
                <a:srgbClr val="54823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자유형 7"/>
          <p:cNvSpPr/>
          <p:nvPr/>
        </p:nvSpPr>
        <p:spPr>
          <a:xfrm rot="2623595">
            <a:off x="5472665" y="3182912"/>
            <a:ext cx="1167315" cy="2033973"/>
          </a:xfrm>
          <a:custGeom>
            <a:avLst/>
            <a:gdLst>
              <a:gd name="connsiteX0" fmla="*/ 0 w 1405411"/>
              <a:gd name="connsiteY0" fmla="*/ 0 h 2448840"/>
              <a:gd name="connsiteX1" fmla="*/ 1405411 w 1405411"/>
              <a:gd name="connsiteY1" fmla="*/ 0 h 2448840"/>
              <a:gd name="connsiteX2" fmla="*/ 1405411 w 1405411"/>
              <a:gd name="connsiteY2" fmla="*/ 92028 h 2448840"/>
              <a:gd name="connsiteX3" fmla="*/ 1398128 w 1405411"/>
              <a:gd name="connsiteY3" fmla="*/ 106849 h 2448840"/>
              <a:gd name="connsiteX4" fmla="*/ 1353564 w 1405411"/>
              <a:gd name="connsiteY4" fmla="*/ 2111632 h 2448840"/>
              <a:gd name="connsiteX5" fmla="*/ 1405411 w 1405411"/>
              <a:gd name="connsiteY5" fmla="*/ 2230172 h 2448840"/>
              <a:gd name="connsiteX6" fmla="*/ 1405411 w 1405411"/>
              <a:gd name="connsiteY6" fmla="*/ 2448840 h 2448840"/>
              <a:gd name="connsiteX7" fmla="*/ 0 w 1405411"/>
              <a:gd name="connsiteY7" fmla="*/ 2448840 h 2448840"/>
              <a:gd name="connsiteX8" fmla="*/ 0 w 1405411"/>
              <a:gd name="connsiteY8" fmla="*/ 2229606 h 2448840"/>
              <a:gd name="connsiteX9" fmla="*/ 12613 w 1405411"/>
              <a:gd name="connsiteY9" fmla="*/ 2203940 h 2448840"/>
              <a:gd name="connsiteX10" fmla="*/ 57177 w 1405411"/>
              <a:gd name="connsiteY10" fmla="*/ 199158 h 2448840"/>
              <a:gd name="connsiteX11" fmla="*/ 0 w 1405411"/>
              <a:gd name="connsiteY11" fmla="*/ 68433 h 2448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5411" h="2448840">
                <a:moveTo>
                  <a:pt x="0" y="0"/>
                </a:moveTo>
                <a:lnTo>
                  <a:pt x="1405411" y="0"/>
                </a:lnTo>
                <a:lnTo>
                  <a:pt x="1405411" y="92028"/>
                </a:lnTo>
                <a:lnTo>
                  <a:pt x="1398128" y="106849"/>
                </a:lnTo>
                <a:cubicBezTo>
                  <a:pt x="1123802" y="742398"/>
                  <a:pt x="1107750" y="1464521"/>
                  <a:pt x="1353564" y="2111632"/>
                </a:cubicBezTo>
                <a:lnTo>
                  <a:pt x="1405411" y="2230172"/>
                </a:lnTo>
                <a:lnTo>
                  <a:pt x="1405411" y="2448840"/>
                </a:lnTo>
                <a:lnTo>
                  <a:pt x="0" y="2448840"/>
                </a:lnTo>
                <a:lnTo>
                  <a:pt x="0" y="2229606"/>
                </a:lnTo>
                <a:lnTo>
                  <a:pt x="12613" y="2203940"/>
                </a:lnTo>
                <a:cubicBezTo>
                  <a:pt x="286939" y="1568392"/>
                  <a:pt x="302991" y="846269"/>
                  <a:pt x="57177" y="199158"/>
                </a:cubicBezTo>
                <a:lnTo>
                  <a:pt x="0" y="68433"/>
                </a:lnTo>
                <a:close/>
              </a:path>
            </a:pathLst>
          </a:custGeom>
          <a:gradFill>
            <a:gsLst>
              <a:gs pos="64000">
                <a:srgbClr val="89E9FF"/>
              </a:gs>
              <a:gs pos="29000">
                <a:srgbClr val="54823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6209417" y="2866716"/>
            <a:ext cx="1149781" cy="114978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520~</a:t>
            </a:r>
          </a:p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550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자유형 9"/>
          <p:cNvSpPr/>
          <p:nvPr/>
        </p:nvSpPr>
        <p:spPr>
          <a:xfrm rot="2623595">
            <a:off x="2713413" y="3182912"/>
            <a:ext cx="1167315" cy="2033973"/>
          </a:xfrm>
          <a:custGeom>
            <a:avLst/>
            <a:gdLst>
              <a:gd name="connsiteX0" fmla="*/ 0 w 1405411"/>
              <a:gd name="connsiteY0" fmla="*/ 0 h 2448840"/>
              <a:gd name="connsiteX1" fmla="*/ 1405411 w 1405411"/>
              <a:gd name="connsiteY1" fmla="*/ 0 h 2448840"/>
              <a:gd name="connsiteX2" fmla="*/ 1405411 w 1405411"/>
              <a:gd name="connsiteY2" fmla="*/ 92028 h 2448840"/>
              <a:gd name="connsiteX3" fmla="*/ 1398128 w 1405411"/>
              <a:gd name="connsiteY3" fmla="*/ 106849 h 2448840"/>
              <a:gd name="connsiteX4" fmla="*/ 1353564 w 1405411"/>
              <a:gd name="connsiteY4" fmla="*/ 2111632 h 2448840"/>
              <a:gd name="connsiteX5" fmla="*/ 1405411 w 1405411"/>
              <a:gd name="connsiteY5" fmla="*/ 2230172 h 2448840"/>
              <a:gd name="connsiteX6" fmla="*/ 1405411 w 1405411"/>
              <a:gd name="connsiteY6" fmla="*/ 2448840 h 2448840"/>
              <a:gd name="connsiteX7" fmla="*/ 0 w 1405411"/>
              <a:gd name="connsiteY7" fmla="*/ 2448840 h 2448840"/>
              <a:gd name="connsiteX8" fmla="*/ 0 w 1405411"/>
              <a:gd name="connsiteY8" fmla="*/ 2229606 h 2448840"/>
              <a:gd name="connsiteX9" fmla="*/ 12613 w 1405411"/>
              <a:gd name="connsiteY9" fmla="*/ 2203940 h 2448840"/>
              <a:gd name="connsiteX10" fmla="*/ 57177 w 1405411"/>
              <a:gd name="connsiteY10" fmla="*/ 199158 h 2448840"/>
              <a:gd name="connsiteX11" fmla="*/ 0 w 1405411"/>
              <a:gd name="connsiteY11" fmla="*/ 68433 h 2448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5411" h="2448840">
                <a:moveTo>
                  <a:pt x="0" y="0"/>
                </a:moveTo>
                <a:lnTo>
                  <a:pt x="1405411" y="0"/>
                </a:lnTo>
                <a:lnTo>
                  <a:pt x="1405411" y="92028"/>
                </a:lnTo>
                <a:lnTo>
                  <a:pt x="1398128" y="106849"/>
                </a:lnTo>
                <a:cubicBezTo>
                  <a:pt x="1123802" y="742398"/>
                  <a:pt x="1107750" y="1464521"/>
                  <a:pt x="1353564" y="2111632"/>
                </a:cubicBezTo>
                <a:lnTo>
                  <a:pt x="1405411" y="2230172"/>
                </a:lnTo>
                <a:lnTo>
                  <a:pt x="1405411" y="2448840"/>
                </a:lnTo>
                <a:lnTo>
                  <a:pt x="0" y="2448840"/>
                </a:lnTo>
                <a:lnTo>
                  <a:pt x="0" y="2229606"/>
                </a:lnTo>
                <a:lnTo>
                  <a:pt x="12613" y="2203940"/>
                </a:lnTo>
                <a:cubicBezTo>
                  <a:pt x="286939" y="1568392"/>
                  <a:pt x="302991" y="846269"/>
                  <a:pt x="57177" y="199158"/>
                </a:cubicBezTo>
                <a:lnTo>
                  <a:pt x="0" y="68433"/>
                </a:lnTo>
                <a:close/>
              </a:path>
            </a:pathLst>
          </a:custGeom>
          <a:gradFill>
            <a:gsLst>
              <a:gs pos="38000">
                <a:srgbClr val="03436F"/>
              </a:gs>
              <a:gs pos="62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2076474" y="4300401"/>
            <a:ext cx="1149781" cy="1149781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~450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" name="자유형 11"/>
          <p:cNvSpPr/>
          <p:nvPr/>
        </p:nvSpPr>
        <p:spPr>
          <a:xfrm rot="18976405" flipH="1">
            <a:off x="4184000" y="3182911"/>
            <a:ext cx="1167315" cy="2033973"/>
          </a:xfrm>
          <a:custGeom>
            <a:avLst/>
            <a:gdLst>
              <a:gd name="connsiteX0" fmla="*/ 0 w 1405411"/>
              <a:gd name="connsiteY0" fmla="*/ 0 h 2448840"/>
              <a:gd name="connsiteX1" fmla="*/ 1405411 w 1405411"/>
              <a:gd name="connsiteY1" fmla="*/ 0 h 2448840"/>
              <a:gd name="connsiteX2" fmla="*/ 1405411 w 1405411"/>
              <a:gd name="connsiteY2" fmla="*/ 92028 h 2448840"/>
              <a:gd name="connsiteX3" fmla="*/ 1398128 w 1405411"/>
              <a:gd name="connsiteY3" fmla="*/ 106849 h 2448840"/>
              <a:gd name="connsiteX4" fmla="*/ 1353564 w 1405411"/>
              <a:gd name="connsiteY4" fmla="*/ 2111632 h 2448840"/>
              <a:gd name="connsiteX5" fmla="*/ 1405411 w 1405411"/>
              <a:gd name="connsiteY5" fmla="*/ 2230172 h 2448840"/>
              <a:gd name="connsiteX6" fmla="*/ 1405411 w 1405411"/>
              <a:gd name="connsiteY6" fmla="*/ 2448840 h 2448840"/>
              <a:gd name="connsiteX7" fmla="*/ 0 w 1405411"/>
              <a:gd name="connsiteY7" fmla="*/ 2448840 h 2448840"/>
              <a:gd name="connsiteX8" fmla="*/ 0 w 1405411"/>
              <a:gd name="connsiteY8" fmla="*/ 2229606 h 2448840"/>
              <a:gd name="connsiteX9" fmla="*/ 12613 w 1405411"/>
              <a:gd name="connsiteY9" fmla="*/ 2203940 h 2448840"/>
              <a:gd name="connsiteX10" fmla="*/ 57177 w 1405411"/>
              <a:gd name="connsiteY10" fmla="*/ 199158 h 2448840"/>
              <a:gd name="connsiteX11" fmla="*/ 0 w 1405411"/>
              <a:gd name="connsiteY11" fmla="*/ 68433 h 2448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5411" h="2448840">
                <a:moveTo>
                  <a:pt x="0" y="0"/>
                </a:moveTo>
                <a:lnTo>
                  <a:pt x="1405411" y="0"/>
                </a:lnTo>
                <a:lnTo>
                  <a:pt x="1405411" y="92028"/>
                </a:lnTo>
                <a:lnTo>
                  <a:pt x="1398128" y="106849"/>
                </a:lnTo>
                <a:cubicBezTo>
                  <a:pt x="1123802" y="742398"/>
                  <a:pt x="1107750" y="1464521"/>
                  <a:pt x="1353564" y="2111632"/>
                </a:cubicBezTo>
                <a:lnTo>
                  <a:pt x="1405411" y="2230172"/>
                </a:lnTo>
                <a:lnTo>
                  <a:pt x="1405411" y="2448840"/>
                </a:lnTo>
                <a:lnTo>
                  <a:pt x="0" y="2448840"/>
                </a:lnTo>
                <a:lnTo>
                  <a:pt x="0" y="2229606"/>
                </a:lnTo>
                <a:lnTo>
                  <a:pt x="12613" y="2203940"/>
                </a:lnTo>
                <a:cubicBezTo>
                  <a:pt x="286939" y="1568392"/>
                  <a:pt x="302991" y="846269"/>
                  <a:pt x="57177" y="199158"/>
                </a:cubicBezTo>
                <a:lnTo>
                  <a:pt x="0" y="68433"/>
                </a:lnTo>
                <a:close/>
              </a:path>
            </a:pathLst>
          </a:custGeom>
          <a:gradFill>
            <a:gsLst>
              <a:gs pos="67000">
                <a:srgbClr val="00B0F0"/>
              </a:gs>
              <a:gs pos="87586">
                <a:srgbClr val="00B0F0"/>
              </a:gs>
              <a:gs pos="32000">
                <a:srgbClr val="03436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3450165" y="2866716"/>
            <a:ext cx="1149781" cy="1149781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57150">
            <a:solidFill>
              <a:srgbClr val="0343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400~</a:t>
            </a:r>
          </a:p>
          <a:p>
            <a:pPr algn="ctr"/>
            <a:r>
              <a:rPr lang="en-US" altLang="ko-K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500</a:t>
            </a:r>
            <a:endParaRPr lang="ko-KR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4841027" y="4300401"/>
            <a:ext cx="1149781" cy="1149781"/>
          </a:xfrm>
          <a:prstGeom prst="ellipse">
            <a:avLst/>
          </a:prstGeom>
          <a:solidFill>
            <a:srgbClr val="89E9FF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500~</a:t>
            </a:r>
          </a:p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520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5619727" y="1618353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초록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G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520~550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2656262" y="1618353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파랑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B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400~500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4151522" y="5644635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하늘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B+G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500~520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1313695" y="5627403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흰색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R+G+B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450 </a:t>
            </a: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미만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6996549" y="5644635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노랑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G+R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550~570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589055" y="6637347"/>
            <a:ext cx="1080000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자유형 9">
            <a:extLst>
              <a:ext uri="{FF2B5EF4-FFF2-40B4-BE49-F238E27FC236}">
                <a16:creationId xmlns:a16="http://schemas.microsoft.com/office/drawing/2014/main" xmlns="" id="{66A4B387-0271-4A7E-BA88-EB271E8DDF1F}"/>
              </a:ext>
            </a:extLst>
          </p:cNvPr>
          <p:cNvSpPr/>
          <p:nvPr/>
        </p:nvSpPr>
        <p:spPr>
          <a:xfrm rot="2623595">
            <a:off x="8236951" y="3165810"/>
            <a:ext cx="1167315" cy="2033973"/>
          </a:xfrm>
          <a:custGeom>
            <a:avLst/>
            <a:gdLst>
              <a:gd name="connsiteX0" fmla="*/ 0 w 1405411"/>
              <a:gd name="connsiteY0" fmla="*/ 0 h 2448840"/>
              <a:gd name="connsiteX1" fmla="*/ 1405411 w 1405411"/>
              <a:gd name="connsiteY1" fmla="*/ 0 h 2448840"/>
              <a:gd name="connsiteX2" fmla="*/ 1405411 w 1405411"/>
              <a:gd name="connsiteY2" fmla="*/ 92028 h 2448840"/>
              <a:gd name="connsiteX3" fmla="*/ 1398128 w 1405411"/>
              <a:gd name="connsiteY3" fmla="*/ 106849 h 2448840"/>
              <a:gd name="connsiteX4" fmla="*/ 1353564 w 1405411"/>
              <a:gd name="connsiteY4" fmla="*/ 2111632 h 2448840"/>
              <a:gd name="connsiteX5" fmla="*/ 1405411 w 1405411"/>
              <a:gd name="connsiteY5" fmla="*/ 2230172 h 2448840"/>
              <a:gd name="connsiteX6" fmla="*/ 1405411 w 1405411"/>
              <a:gd name="connsiteY6" fmla="*/ 2448840 h 2448840"/>
              <a:gd name="connsiteX7" fmla="*/ 0 w 1405411"/>
              <a:gd name="connsiteY7" fmla="*/ 2448840 h 2448840"/>
              <a:gd name="connsiteX8" fmla="*/ 0 w 1405411"/>
              <a:gd name="connsiteY8" fmla="*/ 2229606 h 2448840"/>
              <a:gd name="connsiteX9" fmla="*/ 12613 w 1405411"/>
              <a:gd name="connsiteY9" fmla="*/ 2203940 h 2448840"/>
              <a:gd name="connsiteX10" fmla="*/ 57177 w 1405411"/>
              <a:gd name="connsiteY10" fmla="*/ 199158 h 2448840"/>
              <a:gd name="connsiteX11" fmla="*/ 0 w 1405411"/>
              <a:gd name="connsiteY11" fmla="*/ 68433 h 2448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5411" h="2448840">
                <a:moveTo>
                  <a:pt x="0" y="0"/>
                </a:moveTo>
                <a:lnTo>
                  <a:pt x="1405411" y="0"/>
                </a:lnTo>
                <a:lnTo>
                  <a:pt x="1405411" y="92028"/>
                </a:lnTo>
                <a:lnTo>
                  <a:pt x="1398128" y="106849"/>
                </a:lnTo>
                <a:cubicBezTo>
                  <a:pt x="1123802" y="742398"/>
                  <a:pt x="1107750" y="1464521"/>
                  <a:pt x="1353564" y="2111632"/>
                </a:cubicBezTo>
                <a:lnTo>
                  <a:pt x="1405411" y="2230172"/>
                </a:lnTo>
                <a:lnTo>
                  <a:pt x="1405411" y="2448840"/>
                </a:lnTo>
                <a:lnTo>
                  <a:pt x="0" y="2448840"/>
                </a:lnTo>
                <a:lnTo>
                  <a:pt x="0" y="2229606"/>
                </a:lnTo>
                <a:lnTo>
                  <a:pt x="12613" y="2203940"/>
                </a:lnTo>
                <a:cubicBezTo>
                  <a:pt x="286939" y="1568392"/>
                  <a:pt x="302991" y="846269"/>
                  <a:pt x="57177" y="199158"/>
                </a:cubicBezTo>
                <a:lnTo>
                  <a:pt x="0" y="68433"/>
                </a:lnTo>
                <a:close/>
              </a:path>
            </a:pathLst>
          </a:custGeom>
          <a:gradFill>
            <a:gsLst>
              <a:gs pos="38000">
                <a:srgbClr val="C00000"/>
              </a:gs>
              <a:gs pos="62000">
                <a:srgbClr val="FFD96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xmlns="" id="{61C601FE-5A7E-469C-BDAE-68AD1D8EDF98}"/>
              </a:ext>
            </a:extLst>
          </p:cNvPr>
          <p:cNvSpPr/>
          <p:nvPr/>
        </p:nvSpPr>
        <p:spPr>
          <a:xfrm>
            <a:off x="8973703" y="2849614"/>
            <a:ext cx="1149781" cy="1149781"/>
          </a:xfrm>
          <a:prstGeom prst="ellipse">
            <a:avLst/>
          </a:prstGeom>
          <a:solidFill>
            <a:srgbClr val="FF3737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570~</a:t>
            </a:r>
            <a:endParaRPr lang="ko-KR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7597459" y="4300401"/>
            <a:ext cx="1149781" cy="114978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571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550~</a:t>
            </a:r>
          </a:p>
          <a:p>
            <a:pPr algn="ctr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570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01A7F3DD-2F0F-4F40-AA1A-CCDD9C6FA0A2}"/>
              </a:ext>
            </a:extLst>
          </p:cNvPr>
          <p:cNvSpPr/>
          <p:nvPr/>
        </p:nvSpPr>
        <p:spPr>
          <a:xfrm>
            <a:off x="8283093" y="1647275"/>
            <a:ext cx="253099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빨강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 R )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570 </a:t>
            </a:r>
            <a:r>
              <a:rPr lang="ko-KR" altLang="en-US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초과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1725388F-FA4D-4AAA-B701-E0FB08EE698A}"/>
              </a:ext>
            </a:extLst>
          </p:cNvPr>
          <p:cNvSpPr txBox="1"/>
          <p:nvPr/>
        </p:nvSpPr>
        <p:spPr>
          <a:xfrm>
            <a:off x="4758951" y="130021"/>
            <a:ext cx="517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설계 및 제작</a:t>
            </a:r>
            <a:r>
              <a:rPr lang="ko-KR" altLang="en-US" dirty="0"/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051EDD40-7396-4810-9882-2FA40F225DE1}"/>
              </a:ext>
            </a:extLst>
          </p:cNvPr>
          <p:cNvSpPr txBox="1"/>
          <p:nvPr/>
        </p:nvSpPr>
        <p:spPr>
          <a:xfrm>
            <a:off x="5307278" y="707859"/>
            <a:ext cx="51784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</a:rPr>
              <a:t>코딩 전 계획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39281EF-9EB8-435E-8882-6E142E68A24F}"/>
              </a:ext>
            </a:extLst>
          </p:cNvPr>
          <p:cNvSpPr txBox="1"/>
          <p:nvPr/>
        </p:nvSpPr>
        <p:spPr>
          <a:xfrm>
            <a:off x="708011" y="776352"/>
            <a:ext cx="461665" cy="55584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0FD56EF4-29E5-4A91-8E93-178DC031280F}"/>
              </a:ext>
            </a:extLst>
          </p:cNvPr>
          <p:cNvSpPr txBox="1"/>
          <p:nvPr/>
        </p:nvSpPr>
        <p:spPr>
          <a:xfrm>
            <a:off x="3988714" y="1079914"/>
            <a:ext cx="7550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온도센서가 읽는 값에 따른 </a:t>
            </a:r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LED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 색 변화 </a:t>
            </a:r>
          </a:p>
        </p:txBody>
      </p:sp>
    </p:spTree>
    <p:extLst>
      <p:ext uri="{BB962C8B-B14F-4D97-AF65-F5344CB8AC3E}">
        <p14:creationId xmlns:p14="http://schemas.microsoft.com/office/powerpoint/2010/main" val="2445761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순서도: 처리 8">
            <a:extLst>
              <a:ext uri="{FF2B5EF4-FFF2-40B4-BE49-F238E27FC236}">
                <a16:creationId xmlns:a16="http://schemas.microsoft.com/office/drawing/2014/main" xmlns:p14="http://schemas.microsoft.com/office/powerpoint/2010/main" xmlns="" id="{5DA16C08-F7F8-43E4-9C3C-173EDD2DB561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:p14="http://schemas.microsoft.com/office/powerpoint/2010/main" xmlns="" id="{92A5F880-4704-41B4-A07B-8C9AA5ED9838}"/>
              </a:ext>
            </a:extLst>
          </p:cNvPr>
          <p:cNvSpPr txBox="1"/>
          <p:nvPr/>
        </p:nvSpPr>
        <p:spPr>
          <a:xfrm>
            <a:off x="4758690" y="130175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설계 및 제작</a:t>
            </a:r>
            <a:r>
              <a:rPr lang="ko-KR" altLang="en-US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:p14="http://schemas.microsoft.com/office/powerpoint/2010/main" xmlns="" id="{ADABCF94-E6E5-473D-8804-4BD4BDA58DB6}"/>
              </a:ext>
            </a:extLst>
          </p:cNvPr>
          <p:cNvSpPr txBox="1"/>
          <p:nvPr/>
        </p:nvSpPr>
        <p:spPr>
          <a:xfrm>
            <a:off x="5307330" y="654050"/>
            <a:ext cx="517842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solidFill>
                  <a:schemeClr val="accent1">
                    <a:lumMod val="75000"/>
                  </a:schemeClr>
                </a:solidFill>
              </a:rPr>
              <a:t>소스코드 코딩</a:t>
            </a:r>
            <a:endParaRPr lang="ko-KR" alt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6" name="Picture 25" descr="/storage/emulated/0/.polaris_temp/fImage72352234972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599" y="1394460"/>
            <a:ext cx="4097019" cy="4685030"/>
          </a:xfrm>
          <a:prstGeom prst="rect">
            <a:avLst/>
          </a:prstGeom>
          <a:noFill/>
        </p:spPr>
      </p:pic>
      <p:pic>
        <p:nvPicPr>
          <p:cNvPr id="27" name="Picture 26" descr="/storage/emulated/0/.polaris_temp/fImage655262351678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185" y="1390015"/>
            <a:ext cx="4302760" cy="4724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4407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/>
          <p:nvPr/>
        </p:nvCxnSpPr>
        <p:spPr>
          <a:xfrm>
            <a:off x="589280" y="4273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89280" y="6637655"/>
            <a:ext cx="10800080" cy="0"/>
          </a:xfrm>
          <a:prstGeom prst="line">
            <a:avLst/>
          </a:prstGeom>
          <a:ln>
            <a:solidFill>
              <a:srgbClr val="0343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:p14="http://schemas.microsoft.com/office/powerpoint/2010/main" xmlns="" id="{0AADF96A-61B6-4D8B-9E30-D004C565F7FD}"/>
              </a:ext>
            </a:extLst>
          </p:cNvPr>
          <p:cNvSpPr txBox="1"/>
          <p:nvPr/>
        </p:nvSpPr>
        <p:spPr>
          <a:xfrm>
            <a:off x="5231130" y="56896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>
                <a:solidFill>
                  <a:schemeClr val="accent1">
                    <a:lumMod val="50000"/>
                  </a:schemeClr>
                </a:solidFill>
              </a:rPr>
              <a:t>완성품</a:t>
            </a:r>
            <a:endParaRPr lang="ko-KR" altLang="en-US" dirty="0"/>
          </a:p>
        </p:txBody>
      </p:sp>
      <p:sp>
        <p:nvSpPr>
          <p:cNvPr id="14" name="순서도: 처리 13">
            <a:extLst>
              <a:ext uri="{FF2B5EF4-FFF2-40B4-BE49-F238E27FC236}">
                <a16:creationId xmlns:a16="http://schemas.microsoft.com/office/drawing/2014/main" xmlns:p14="http://schemas.microsoft.com/office/powerpoint/2010/main" xmlns="" id="{D0F26A1A-0B27-4593-B6FA-C6A08D62F35E}"/>
              </a:ext>
            </a:extLst>
          </p:cNvPr>
          <p:cNvSpPr/>
          <p:nvPr/>
        </p:nvSpPr>
        <p:spPr>
          <a:xfrm>
            <a:off x="4635500" y="0"/>
            <a:ext cx="3062605" cy="1125855"/>
          </a:xfrm>
          <a:prstGeom prst="flowChartProcess">
            <a:avLst/>
          </a:prstGeom>
          <a:solidFill>
            <a:srgbClr val="EAE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:p14="http://schemas.microsoft.com/office/powerpoint/2010/main" xmlns="" id="{6E93FC23-16BE-4506-8B40-3815A4BE4013}"/>
              </a:ext>
            </a:extLst>
          </p:cNvPr>
          <p:cNvSpPr txBox="1"/>
          <p:nvPr/>
        </p:nvSpPr>
        <p:spPr>
          <a:xfrm>
            <a:off x="3506470" y="104140"/>
            <a:ext cx="517842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accent1">
                    <a:lumMod val="50000"/>
                  </a:schemeClr>
                </a:solidFill>
              </a:rPr>
              <a:t>완성품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:p14="http://schemas.microsoft.com/office/powerpoint/2010/main" xmlns="" id="{FE00F822-797D-49F3-BC90-D1218020196A}"/>
              </a:ext>
            </a:extLst>
          </p:cNvPr>
          <p:cNvSpPr txBox="1"/>
          <p:nvPr/>
        </p:nvSpPr>
        <p:spPr>
          <a:xfrm>
            <a:off x="5038090" y="610235"/>
            <a:ext cx="517842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</a:rPr>
              <a:t>완성품 사용결과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xmlns:p14="http://schemas.microsoft.com/office/powerpoint/2010/main" xmlns="" id="{245EA03E-2911-4B49-A8F9-65E1A25E669F}"/>
              </a:ext>
            </a:extLst>
          </p:cNvPr>
          <p:cNvSpPr/>
          <p:nvPr/>
        </p:nvSpPr>
        <p:spPr>
          <a:xfrm>
            <a:off x="3500755" y="3021965"/>
            <a:ext cx="932815" cy="1343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xmlns:p14="http://schemas.microsoft.com/office/powerpoint/2010/main" xmlns="" id="{9566728E-705F-4551-929D-AE57BE5A1CDF}"/>
              </a:ext>
            </a:extLst>
          </p:cNvPr>
          <p:cNvSpPr/>
          <p:nvPr/>
        </p:nvSpPr>
        <p:spPr>
          <a:xfrm>
            <a:off x="7730490" y="3021965"/>
            <a:ext cx="932815" cy="1343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>
            <a:spLocks/>
          </p:cNvSpPr>
          <p:nvPr/>
        </p:nvSpPr>
        <p:spPr>
          <a:xfrm>
            <a:off x="2123440" y="-1972945"/>
            <a:ext cx="782955" cy="782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500~520일 때 사진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pic>
        <p:nvPicPr>
          <p:cNvPr id="28" name="Picture 27" descr="/storage/emulated/0/.polaris_temp/fImage61221023827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8415" y="1789430"/>
            <a:ext cx="2623185" cy="3808730"/>
          </a:xfrm>
          <a:prstGeom prst="rect">
            <a:avLst/>
          </a:prstGeom>
          <a:noFill/>
        </p:spPr>
      </p:pic>
      <p:pic>
        <p:nvPicPr>
          <p:cNvPr id="29" name="Picture 28" descr="/storage/emulated/0/.polaris_temp/fImage6798062397718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30" y="1745615"/>
            <a:ext cx="2794635" cy="3895725"/>
          </a:xfrm>
          <a:prstGeom prst="rect">
            <a:avLst/>
          </a:prstGeom>
          <a:noFill/>
        </p:spPr>
      </p:pic>
      <p:pic>
        <p:nvPicPr>
          <p:cNvPr id="30" name="Picture 29" descr="/storage/emulated/0/.polaris_temp/fImage5868802408763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100" y="1805940"/>
            <a:ext cx="2717800" cy="37738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3486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11</Pages>
  <Words>184</Words>
  <Characters>0</Characters>
  <Application>Microsoft Office PowerPoint</Application>
  <DocSecurity>0</DocSecurity>
  <PresentationFormat>사용자 지정</PresentationFormat>
  <Lines>0</Lines>
  <Paragraphs>81</Paragraphs>
  <Slides>11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Windows 사용자</cp:lastModifiedBy>
  <cp:revision>4</cp:revision>
  <dcterms:modified xsi:type="dcterms:W3CDTF">2019-12-17T05:56:38Z</dcterms:modified>
</cp:coreProperties>
</file>

<file path=docProps/thumbnail.jpeg>
</file>